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60" r:id="rId3"/>
    <p:sldId id="261" r:id="rId4"/>
    <p:sldId id="259" r:id="rId5"/>
    <p:sldId id="264" r:id="rId6"/>
    <p:sldId id="258" r:id="rId7"/>
    <p:sldId id="265" r:id="rId8"/>
    <p:sldId id="266" r:id="rId9"/>
    <p:sldId id="262" r:id="rId10"/>
    <p:sldId id="263" r:id="rId11"/>
  </p:sldIdLst>
  <p:sldSz cx="9144000" cy="5143500" type="screen16x9"/>
  <p:notesSz cx="6858000" cy="9144000"/>
  <p:embeddedFontLst>
    <p:embeddedFont>
      <p:font typeface="PT Sans Narrow" panose="020B0604020202020204" charset="0"/>
      <p:regular r:id="rId13"/>
      <p:bold r:id="rId14"/>
    </p:embeddedFont>
    <p:embeddedFont>
      <p:font typeface="Helvetica Neue" panose="020B0604020202020204" charset="0"/>
      <p:regular r:id="rId15"/>
      <p:bold r:id="rId16"/>
      <p:italic r:id="rId17"/>
      <p:boldItalic r:id="rId18"/>
    </p:embeddedFont>
    <p:embeddedFont>
      <p:font typeface="Open Sa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713E5D-9578-42F8-AF33-211105F872DC}">
  <a:tblStyle styleId="{49713E5D-9578-42F8-AF33-211105F872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27298ee00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27298ee00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27298ee00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27298ee00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27298ee00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27298ee00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27298ee0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27298ee0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27298ee0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27298ee0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710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27298ee0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27298ee0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27298ee0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27298ee0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204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27298ee0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27298ee0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2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27298ee00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27298ee00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77"/>
            <a:ext cx="6961200" cy="96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About the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to do</a:t>
            </a:r>
            <a:endParaRPr/>
          </a:p>
        </p:txBody>
      </p:sp>
      <p:sp>
        <p:nvSpPr>
          <p:cNvPr id="114" name="Google Shape;114;p20"/>
          <p:cNvSpPr txBox="1">
            <a:spLocks noGrp="1"/>
          </p:cNvSpPr>
          <p:nvPr>
            <p:ph type="body" idx="1"/>
          </p:nvPr>
        </p:nvSpPr>
        <p:spPr>
          <a:xfrm>
            <a:off x="271200" y="1324100"/>
            <a:ext cx="8601600" cy="3527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Review the daily sessions</a:t>
            </a:r>
            <a:endParaRPr/>
          </a:p>
          <a:p>
            <a:pPr marL="457200" lvl="0" indent="-342900" algn="l" rtl="0">
              <a:spcBef>
                <a:spcPts val="0"/>
              </a:spcBef>
              <a:spcAft>
                <a:spcPts val="0"/>
              </a:spcAft>
              <a:buSzPts val="1800"/>
              <a:buChar char="●"/>
            </a:pPr>
            <a:r>
              <a:rPr lang="en"/>
              <a:t>Do daily assignments and submit on time</a:t>
            </a:r>
            <a:endParaRPr/>
          </a:p>
          <a:p>
            <a:pPr marL="457200" lvl="0" indent="-342900" algn="l" rtl="0">
              <a:spcBef>
                <a:spcPts val="0"/>
              </a:spcBef>
              <a:spcAft>
                <a:spcPts val="0"/>
              </a:spcAft>
              <a:buSzPts val="1800"/>
              <a:buChar char="●"/>
            </a:pPr>
            <a:r>
              <a:rPr lang="en"/>
              <a:t>Be active learners</a:t>
            </a:r>
            <a:endParaRPr/>
          </a:p>
          <a:p>
            <a:pPr marL="457200" lvl="0" indent="-342900" algn="l" rtl="0">
              <a:spcBef>
                <a:spcPts val="0"/>
              </a:spcBef>
              <a:spcAft>
                <a:spcPts val="0"/>
              </a:spcAft>
              <a:buSzPts val="1800"/>
              <a:buChar char="●"/>
            </a:pPr>
            <a:r>
              <a:rPr lang="en"/>
              <a:t>Be punctual to class</a:t>
            </a:r>
            <a:endParaRPr/>
          </a:p>
          <a:p>
            <a:pPr marL="457200" lvl="0" indent="-342900" algn="l" rtl="0">
              <a:spcBef>
                <a:spcPts val="0"/>
              </a:spcBef>
              <a:spcAft>
                <a:spcPts val="0"/>
              </a:spcAft>
              <a:buSzPts val="1800"/>
              <a:buChar char="●"/>
            </a:pPr>
            <a:r>
              <a:rPr lang="en"/>
              <a:t>Reach out to us if you have any questions</a:t>
            </a:r>
            <a:endParaRPr/>
          </a:p>
          <a:p>
            <a:pPr marL="45720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03750" y="280250"/>
            <a:ext cx="85284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Sujatha Coovam</a:t>
            </a:r>
            <a:endParaRPr sz="1800">
              <a:solidFill>
                <a:srgbClr val="4A86E8"/>
              </a:solidFill>
            </a:endParaRPr>
          </a:p>
          <a:p>
            <a:pPr marL="0" lvl="0" indent="0" algn="l" rtl="0">
              <a:spcBef>
                <a:spcPts val="0"/>
              </a:spcBef>
              <a:spcAft>
                <a:spcPts val="0"/>
              </a:spcAft>
              <a:buNone/>
            </a:pPr>
            <a:r>
              <a:rPr lang="en" sz="1800">
                <a:solidFill>
                  <a:srgbClr val="4A86E8"/>
                </a:solidFill>
              </a:rPr>
              <a:t>Instructor</a:t>
            </a:r>
            <a:endParaRPr sz="1800">
              <a:solidFill>
                <a:srgbClr val="4A86E8"/>
              </a:solidFill>
            </a:endParaRPr>
          </a:p>
        </p:txBody>
      </p:sp>
      <p:sp>
        <p:nvSpPr>
          <p:cNvPr id="94" name="Google Shape;94;p17"/>
          <p:cNvSpPr txBox="1">
            <a:spLocks noGrp="1"/>
          </p:cNvSpPr>
          <p:nvPr>
            <p:ph type="body" idx="1"/>
          </p:nvPr>
        </p:nvSpPr>
        <p:spPr>
          <a:xfrm>
            <a:off x="222750" y="987650"/>
            <a:ext cx="6136486" cy="3581400"/>
          </a:xfrm>
          <a:prstGeom prst="rect">
            <a:avLst/>
          </a:prstGeom>
        </p:spPr>
        <p:txBody>
          <a:bodyPr spcFirstLastPara="1" wrap="square" lIns="91425" tIns="91425" rIns="91425" bIns="91425" anchor="t" anchorCtr="0">
            <a:noAutofit/>
          </a:bodyPr>
          <a:lstStyle/>
          <a:p>
            <a:pPr algn="just"/>
            <a:endParaRPr lang="en-US" dirty="0" smtClean="0"/>
          </a:p>
          <a:p>
            <a:pPr marL="114300" indent="0" algn="just">
              <a:buNone/>
            </a:pPr>
            <a:r>
              <a:rPr lang="en-US" dirty="0" smtClean="0"/>
              <a:t>Sujatha </a:t>
            </a:r>
            <a:r>
              <a:rPr lang="en-US" dirty="0"/>
              <a:t>has experience in working with databases who is fascinated to embark her career in web development which laid the way to join Summitworks.</a:t>
            </a:r>
          </a:p>
          <a:p>
            <a:pPr marL="114300" indent="0" algn="just">
              <a:buNone/>
            </a:pPr>
            <a:endParaRPr lang="en-US" dirty="0" smtClean="0"/>
          </a:p>
          <a:p>
            <a:pPr marL="114300" indent="0" algn="just">
              <a:buNone/>
            </a:pPr>
            <a:r>
              <a:rPr lang="en-US" dirty="0" smtClean="0"/>
              <a:t>She </a:t>
            </a:r>
            <a:r>
              <a:rPr lang="en-US" dirty="0"/>
              <a:t>started her career in Quality Assurance who strives to learn new things made her way to get involved in Web UI development.</a:t>
            </a:r>
            <a:endParaRPr dirty="0"/>
          </a:p>
        </p:txBody>
      </p:sp>
      <p:pic>
        <p:nvPicPr>
          <p:cNvPr id="95" name="Google Shape;95;p17"/>
          <p:cNvPicPr preferRelativeResize="0"/>
          <p:nvPr/>
        </p:nvPicPr>
        <p:blipFill>
          <a:blip r:embed="rId3">
            <a:alphaModFix/>
          </a:blip>
          <a:stretch>
            <a:fillRect/>
          </a:stretch>
        </p:blipFill>
        <p:spPr>
          <a:xfrm>
            <a:off x="6449625" y="1139175"/>
            <a:ext cx="2382826" cy="3177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2684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Miguel Rangel</a:t>
            </a:r>
            <a:endParaRPr/>
          </a:p>
          <a:p>
            <a:pPr marL="0" lvl="0" indent="0" algn="l" rtl="0">
              <a:spcBef>
                <a:spcPts val="0"/>
              </a:spcBef>
              <a:spcAft>
                <a:spcPts val="0"/>
              </a:spcAft>
              <a:buNone/>
            </a:pPr>
            <a:r>
              <a:rPr lang="en" sz="1800">
                <a:solidFill>
                  <a:srgbClr val="4A86E8"/>
                </a:solidFill>
              </a:rPr>
              <a:t>Instructor</a:t>
            </a:r>
            <a:endParaRPr sz="1800">
              <a:solidFill>
                <a:srgbClr val="4A86E8"/>
              </a:solidFill>
            </a:endParaRPr>
          </a:p>
        </p:txBody>
      </p:sp>
      <p:sp>
        <p:nvSpPr>
          <p:cNvPr id="101" name="Google Shape;101;p18"/>
          <p:cNvSpPr txBox="1">
            <a:spLocks noGrp="1"/>
          </p:cNvSpPr>
          <p:nvPr>
            <p:ph type="body" idx="1"/>
          </p:nvPr>
        </p:nvSpPr>
        <p:spPr>
          <a:xfrm>
            <a:off x="311700" y="1266325"/>
            <a:ext cx="5883600" cy="3302700"/>
          </a:xfrm>
          <a:prstGeom prst="rect">
            <a:avLst/>
          </a:prstGeom>
        </p:spPr>
        <p:txBody>
          <a:bodyPr spcFirstLastPara="1" wrap="square" lIns="91425" tIns="91425" rIns="91425" bIns="91425" anchor="t" anchorCtr="0">
            <a:noAutofit/>
          </a:bodyPr>
          <a:lstStyle/>
          <a:p>
            <a:pPr marL="114300" indent="0" algn="just">
              <a:buNone/>
            </a:pPr>
            <a:r>
              <a:rPr lang="en-US" dirty="0"/>
              <a:t>Miguel has a big passion for web development and design. He always love taking on new challenges and finding ways to make other individuals’ ideas succeed.</a:t>
            </a:r>
          </a:p>
          <a:p>
            <a:pPr marL="114300" indent="0" algn="just">
              <a:buNone/>
            </a:pPr>
            <a:endParaRPr lang="en-US" dirty="0" smtClean="0"/>
          </a:p>
          <a:p>
            <a:pPr marL="114300" indent="0" algn="just">
              <a:buNone/>
            </a:pPr>
            <a:r>
              <a:rPr lang="en-US" dirty="0" smtClean="0"/>
              <a:t>He </a:t>
            </a:r>
            <a:r>
              <a:rPr lang="en-US" dirty="0"/>
              <a:t>is a Computer Science Engineer with </a:t>
            </a:r>
            <a:r>
              <a:rPr lang="en-US" dirty="0"/>
              <a:t>7</a:t>
            </a:r>
            <a:r>
              <a:rPr lang="en-US" dirty="0" smtClean="0"/>
              <a:t> years of professional experience as </a:t>
            </a:r>
            <a:r>
              <a:rPr lang="en-US" dirty="0"/>
              <a:t>a full stack developer using </a:t>
            </a:r>
            <a:r>
              <a:rPr lang="en-US" dirty="0" err="1" smtClean="0"/>
              <a:t>.Net</a:t>
            </a:r>
            <a:r>
              <a:rPr lang="en-US" dirty="0" smtClean="0"/>
              <a:t> </a:t>
            </a:r>
            <a:r>
              <a:rPr lang="en-US" dirty="0"/>
              <a:t>and Azure Cloud technologies.</a:t>
            </a:r>
            <a:endParaRPr sz="1200" dirty="0">
              <a:solidFill>
                <a:srgbClr val="666666"/>
              </a:solidFill>
              <a:highlight>
                <a:srgbClr val="FFFFFF"/>
              </a:highlight>
              <a:latin typeface="Arial"/>
              <a:ea typeface="Arial"/>
              <a:cs typeface="Arial"/>
              <a:sym typeface="Arial"/>
            </a:endParaRPr>
          </a:p>
        </p:txBody>
      </p:sp>
      <p:pic>
        <p:nvPicPr>
          <p:cNvPr id="102" name="Google Shape;102;p18"/>
          <p:cNvPicPr preferRelativeResize="0"/>
          <p:nvPr/>
        </p:nvPicPr>
        <p:blipFill rotWithShape="1">
          <a:blip r:embed="rId3">
            <a:alphaModFix/>
          </a:blip>
          <a:srcRect l="15060" t="29996" r="9897"/>
          <a:stretch/>
        </p:blipFill>
        <p:spPr>
          <a:xfrm>
            <a:off x="6514150" y="1381738"/>
            <a:ext cx="1983822" cy="2467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3273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Remya Ambika</a:t>
            </a:r>
            <a:endParaRPr/>
          </a:p>
          <a:p>
            <a:pPr marL="0" lvl="0" indent="0" algn="l" rtl="0">
              <a:spcBef>
                <a:spcPts val="0"/>
              </a:spcBef>
              <a:spcAft>
                <a:spcPts val="0"/>
              </a:spcAft>
              <a:buNone/>
            </a:pPr>
            <a:r>
              <a:rPr lang="en" sz="1800">
                <a:solidFill>
                  <a:srgbClr val="4A86E8"/>
                </a:solidFill>
              </a:rPr>
              <a:t>Instructor</a:t>
            </a:r>
            <a:endParaRPr sz="1800">
              <a:solidFill>
                <a:srgbClr val="4A86E8"/>
              </a:solidFill>
            </a:endParaRPr>
          </a:p>
        </p:txBody>
      </p:sp>
      <p:sp>
        <p:nvSpPr>
          <p:cNvPr id="87" name="Google Shape;87;p16"/>
          <p:cNvSpPr txBox="1">
            <a:spLocks noGrp="1"/>
          </p:cNvSpPr>
          <p:nvPr>
            <p:ph type="body" idx="1"/>
          </p:nvPr>
        </p:nvSpPr>
        <p:spPr>
          <a:xfrm>
            <a:off x="311700" y="1266325"/>
            <a:ext cx="5379300" cy="3302700"/>
          </a:xfrm>
          <a:prstGeom prst="rect">
            <a:avLst/>
          </a:prstGeom>
        </p:spPr>
        <p:txBody>
          <a:bodyPr spcFirstLastPara="1" wrap="square" lIns="91425" tIns="91425" rIns="91425" bIns="91425" anchor="t" anchorCtr="0">
            <a:noAutofit/>
          </a:bodyPr>
          <a:lstStyle/>
          <a:p>
            <a:pPr marL="114300" indent="0" algn="just">
              <a:buNone/>
            </a:pPr>
            <a:r>
              <a:rPr lang="en-US" dirty="0" err="1"/>
              <a:t>Remya</a:t>
            </a:r>
            <a:r>
              <a:rPr lang="en-US" dirty="0"/>
              <a:t> has 10 years of experience in software industries. She started her career as an SEO &amp; Digital Marketing Specialist and switched to Front-end developer to create visually appealing applications with efficient, semantic code.</a:t>
            </a:r>
          </a:p>
          <a:p>
            <a:pPr marL="114300" indent="0" algn="just">
              <a:buNone/>
            </a:pPr>
            <a:endParaRPr lang="en-US" dirty="0" smtClean="0"/>
          </a:p>
          <a:p>
            <a:pPr marL="114300" indent="0" algn="just">
              <a:buNone/>
            </a:pPr>
            <a:r>
              <a:rPr lang="en-US" dirty="0" smtClean="0"/>
              <a:t>With </a:t>
            </a:r>
            <a:r>
              <a:rPr lang="en-US" dirty="0"/>
              <a:t>her experience working in creative industries, her primary goal is to educate students on developing server side applications using Node and Express JS.</a:t>
            </a:r>
            <a:endParaRPr dirty="0">
              <a:solidFill>
                <a:srgbClr val="666666"/>
              </a:solidFill>
              <a:highlight>
                <a:srgbClr val="FFFFFF"/>
              </a:highlight>
            </a:endParaRPr>
          </a:p>
        </p:txBody>
      </p:sp>
      <p:pic>
        <p:nvPicPr>
          <p:cNvPr id="88" name="Google Shape;88;p16"/>
          <p:cNvPicPr preferRelativeResize="0"/>
          <p:nvPr/>
        </p:nvPicPr>
        <p:blipFill>
          <a:blip r:embed="rId3">
            <a:alphaModFix/>
          </a:blip>
          <a:stretch>
            <a:fillRect/>
          </a:stretch>
        </p:blipFill>
        <p:spPr>
          <a:xfrm>
            <a:off x="5843400" y="1187125"/>
            <a:ext cx="3148201" cy="34842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dirty="0"/>
              <a:t>Navatha </a:t>
            </a:r>
            <a:r>
              <a:rPr lang="en-US" dirty="0" err="1"/>
              <a:t>Devarapalli</a:t>
            </a:r>
            <a:endParaRPr dirty="0"/>
          </a:p>
        </p:txBody>
      </p:sp>
      <p:sp>
        <p:nvSpPr>
          <p:cNvPr id="79" name="Google Shape;79;p15"/>
          <p:cNvSpPr txBox="1">
            <a:spLocks noGrp="1"/>
          </p:cNvSpPr>
          <p:nvPr>
            <p:ph type="body" idx="1"/>
          </p:nvPr>
        </p:nvSpPr>
        <p:spPr>
          <a:xfrm>
            <a:off x="311700" y="1266325"/>
            <a:ext cx="5954100" cy="3302700"/>
          </a:xfrm>
          <a:prstGeom prst="rect">
            <a:avLst/>
          </a:prstGeom>
        </p:spPr>
        <p:txBody>
          <a:bodyPr spcFirstLastPara="1" wrap="square" lIns="91425" tIns="91425" rIns="91425" bIns="91425" anchor="t" anchorCtr="0">
            <a:noAutofit/>
          </a:bodyPr>
          <a:lstStyle/>
          <a:p>
            <a:pPr marL="114300" indent="0" algn="just">
              <a:buNone/>
            </a:pPr>
            <a:endParaRPr lang="en-US" dirty="0" smtClean="0"/>
          </a:p>
          <a:p>
            <a:pPr marL="114300" indent="0">
              <a:buNone/>
            </a:pPr>
            <a:r>
              <a:rPr lang="en-US" dirty="0" smtClean="0"/>
              <a:t>Navatha </a:t>
            </a:r>
            <a:r>
              <a:rPr lang="en-US" dirty="0"/>
              <a:t>is an enthusiastic, conscientious, detail- oriented agile software programmer with 7+ years of experience in Healthcare and Financial services.</a:t>
            </a:r>
          </a:p>
          <a:p>
            <a:pPr marL="114300" indent="0">
              <a:buNone/>
            </a:pPr>
            <a:endParaRPr lang="en-US" dirty="0" smtClean="0"/>
          </a:p>
          <a:p>
            <a:pPr marL="114300" indent="0">
              <a:buNone/>
            </a:pPr>
            <a:r>
              <a:rPr lang="en-US" dirty="0" smtClean="0"/>
              <a:t>Teaching</a:t>
            </a:r>
            <a:r>
              <a:rPr lang="en-US" dirty="0"/>
              <a:t>, learning and discussions on technologies is her passion.</a:t>
            </a:r>
            <a:endParaRPr dirty="0"/>
          </a:p>
        </p:txBody>
      </p:sp>
      <p:sp>
        <p:nvSpPr>
          <p:cNvPr id="81" name="Google Shape;81;p15"/>
          <p:cNvSpPr txBox="1"/>
          <p:nvPr/>
        </p:nvSpPr>
        <p:spPr>
          <a:xfrm>
            <a:off x="311700" y="1016400"/>
            <a:ext cx="3000000" cy="33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4A86E8"/>
                </a:solidFill>
                <a:latin typeface="PT Sans Narrow"/>
                <a:ea typeface="PT Sans Narrow"/>
                <a:cs typeface="PT Sans Narrow"/>
                <a:sym typeface="PT Sans Narrow"/>
              </a:rPr>
              <a:t>Instructor</a:t>
            </a:r>
            <a:endParaRPr dirty="0"/>
          </a:p>
        </p:txBody>
      </p:sp>
      <p:pic>
        <p:nvPicPr>
          <p:cNvPr id="6" name="image5.png"/>
          <p:cNvPicPr/>
          <p:nvPr/>
        </p:nvPicPr>
        <p:blipFill>
          <a:blip r:embed="rId3"/>
          <a:srcRect l="6140" r="12280" b="41379"/>
          <a:stretch>
            <a:fillRect/>
          </a:stretch>
        </p:blipFill>
        <p:spPr>
          <a:xfrm>
            <a:off x="6058583" y="1507925"/>
            <a:ext cx="2849754" cy="2819500"/>
          </a:xfrm>
          <a:prstGeom prst="rect">
            <a:avLst/>
          </a:prstGeom>
          <a:ln/>
        </p:spPr>
      </p:pic>
    </p:spTree>
    <p:extLst>
      <p:ext uri="{BB962C8B-B14F-4D97-AF65-F5344CB8AC3E}">
        <p14:creationId xmlns:p14="http://schemas.microsoft.com/office/powerpoint/2010/main" val="47342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Maruthi Lingisetty</a:t>
            </a:r>
            <a:endParaRPr/>
          </a:p>
        </p:txBody>
      </p:sp>
      <p:sp>
        <p:nvSpPr>
          <p:cNvPr id="79" name="Google Shape;79;p15"/>
          <p:cNvSpPr txBox="1">
            <a:spLocks noGrp="1"/>
          </p:cNvSpPr>
          <p:nvPr>
            <p:ph type="body" idx="1"/>
          </p:nvPr>
        </p:nvSpPr>
        <p:spPr>
          <a:xfrm>
            <a:off x="311700" y="1266325"/>
            <a:ext cx="5954100" cy="3302700"/>
          </a:xfrm>
          <a:prstGeom prst="rect">
            <a:avLst/>
          </a:prstGeom>
        </p:spPr>
        <p:txBody>
          <a:bodyPr spcFirstLastPara="1" wrap="square" lIns="91425" tIns="91425" rIns="91425" bIns="91425" anchor="t" anchorCtr="0">
            <a:noAutofit/>
          </a:bodyPr>
          <a:lstStyle/>
          <a:p>
            <a:pPr marL="114300" indent="0" algn="just">
              <a:buNone/>
            </a:pPr>
            <a:endParaRPr lang="en-US" dirty="0" smtClean="0"/>
          </a:p>
          <a:p>
            <a:pPr marL="114300" indent="0" algn="just">
              <a:buNone/>
            </a:pPr>
            <a:r>
              <a:rPr lang="en-US" dirty="0" smtClean="0"/>
              <a:t>Maruthi </a:t>
            </a:r>
            <a:r>
              <a:rPr lang="en-US" dirty="0"/>
              <a:t>has 10 years of Experience in the field of Training and Development. He has a deep insight to develop computer applications using Java, J2EE, Python, Django and train the Professionals / Students in the development of latest technical software.</a:t>
            </a:r>
          </a:p>
          <a:p>
            <a:pPr marL="114300" indent="0" algn="just">
              <a:buNone/>
            </a:pPr>
            <a:endParaRPr lang="en-US" dirty="0" smtClean="0"/>
          </a:p>
          <a:p>
            <a:pPr marL="114300" indent="0" algn="just">
              <a:buNone/>
            </a:pPr>
            <a:r>
              <a:rPr lang="en-US" dirty="0" smtClean="0"/>
              <a:t>He </a:t>
            </a:r>
            <a:r>
              <a:rPr lang="en-US" dirty="0"/>
              <a:t>is Oracle Certified Professional, Java SE 6 Programmer.</a:t>
            </a:r>
            <a:endParaRPr dirty="0"/>
          </a:p>
        </p:txBody>
      </p:sp>
      <p:pic>
        <p:nvPicPr>
          <p:cNvPr id="80" name="Google Shape;80;p15"/>
          <p:cNvPicPr preferRelativeResize="0"/>
          <p:nvPr/>
        </p:nvPicPr>
        <p:blipFill>
          <a:blip r:embed="rId3">
            <a:alphaModFix/>
          </a:blip>
          <a:stretch>
            <a:fillRect/>
          </a:stretch>
        </p:blipFill>
        <p:spPr>
          <a:xfrm>
            <a:off x="6418200" y="1304825"/>
            <a:ext cx="2573400" cy="2553726"/>
          </a:xfrm>
          <a:prstGeom prst="rect">
            <a:avLst/>
          </a:prstGeom>
          <a:noFill/>
          <a:ln>
            <a:noFill/>
          </a:ln>
        </p:spPr>
      </p:pic>
      <p:sp>
        <p:nvSpPr>
          <p:cNvPr id="81" name="Google Shape;81;p15"/>
          <p:cNvSpPr txBox="1"/>
          <p:nvPr/>
        </p:nvSpPr>
        <p:spPr>
          <a:xfrm>
            <a:off x="311700" y="1016400"/>
            <a:ext cx="3000000" cy="33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4A86E8"/>
                </a:solidFill>
                <a:latin typeface="PT Sans Narrow"/>
                <a:ea typeface="PT Sans Narrow"/>
                <a:cs typeface="PT Sans Narrow"/>
                <a:sym typeface="PT Sans Narrow"/>
              </a:rPr>
              <a:t>Instructor</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dirty="0" err="1"/>
              <a:t>Thien</a:t>
            </a:r>
            <a:r>
              <a:rPr lang="en-US" dirty="0"/>
              <a:t> Le </a:t>
            </a:r>
            <a:endParaRPr dirty="0"/>
          </a:p>
        </p:txBody>
      </p:sp>
      <p:sp>
        <p:nvSpPr>
          <p:cNvPr id="79" name="Google Shape;79;p15"/>
          <p:cNvSpPr txBox="1">
            <a:spLocks noGrp="1"/>
          </p:cNvSpPr>
          <p:nvPr>
            <p:ph type="body" idx="1"/>
          </p:nvPr>
        </p:nvSpPr>
        <p:spPr>
          <a:xfrm>
            <a:off x="311700" y="1266325"/>
            <a:ext cx="6005973" cy="3302700"/>
          </a:xfrm>
          <a:prstGeom prst="rect">
            <a:avLst/>
          </a:prstGeom>
        </p:spPr>
        <p:txBody>
          <a:bodyPr spcFirstLastPara="1" wrap="square" lIns="91425" tIns="91425" rIns="91425" bIns="91425" anchor="t" anchorCtr="0">
            <a:noAutofit/>
          </a:bodyPr>
          <a:lstStyle/>
          <a:p>
            <a:pPr marL="114300" indent="0" algn="just">
              <a:buNone/>
            </a:pPr>
            <a:endParaRPr lang="en-US" dirty="0" smtClean="0"/>
          </a:p>
          <a:p>
            <a:pPr marL="114300" indent="0" algn="just">
              <a:buNone/>
            </a:pPr>
            <a:r>
              <a:rPr lang="en-US" dirty="0" err="1" smtClean="0"/>
              <a:t>Thien</a:t>
            </a:r>
            <a:r>
              <a:rPr lang="en-US" dirty="0" smtClean="0"/>
              <a:t> </a:t>
            </a:r>
            <a:r>
              <a:rPr lang="en-US" dirty="0"/>
              <a:t>is a self-motivated and passionate software developer with knowledge in diverse topics in software development. With experience working in networking, telecommunication, and education, he aims to provide students with knowledge which will assist them to succeed in the future career.</a:t>
            </a:r>
            <a:endParaRPr dirty="0"/>
          </a:p>
        </p:txBody>
      </p:sp>
      <p:sp>
        <p:nvSpPr>
          <p:cNvPr id="81" name="Google Shape;81;p15"/>
          <p:cNvSpPr txBox="1"/>
          <p:nvPr/>
        </p:nvSpPr>
        <p:spPr>
          <a:xfrm>
            <a:off x="311700" y="1016400"/>
            <a:ext cx="3000000" cy="33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4A86E8"/>
                </a:solidFill>
                <a:latin typeface="PT Sans Narrow"/>
                <a:ea typeface="PT Sans Narrow"/>
                <a:cs typeface="PT Sans Narrow"/>
                <a:sym typeface="PT Sans Narrow"/>
              </a:rPr>
              <a:t>Instructor</a:t>
            </a:r>
            <a:endParaRPr dirty="0"/>
          </a:p>
        </p:txBody>
      </p:sp>
      <p:pic>
        <p:nvPicPr>
          <p:cNvPr id="7" name="image4.jpg"/>
          <p:cNvPicPr/>
          <p:nvPr/>
        </p:nvPicPr>
        <p:blipFill rotWithShape="1">
          <a:blip r:embed="rId3"/>
          <a:srcRect l="17662" t="19354" r="11068" b="23387"/>
          <a:stretch/>
        </p:blipFill>
        <p:spPr>
          <a:xfrm>
            <a:off x="6414655" y="1341258"/>
            <a:ext cx="2230581" cy="2649680"/>
          </a:xfrm>
          <a:prstGeom prst="rect">
            <a:avLst/>
          </a:prstGeom>
          <a:ln/>
        </p:spPr>
      </p:pic>
    </p:spTree>
    <p:extLst>
      <p:ext uri="{BB962C8B-B14F-4D97-AF65-F5344CB8AC3E}">
        <p14:creationId xmlns:p14="http://schemas.microsoft.com/office/powerpoint/2010/main" val="128039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en-US" dirty="0" err="1"/>
              <a:t>Kanchan</a:t>
            </a:r>
            <a:r>
              <a:rPr lang="en-US" dirty="0"/>
              <a:t> </a:t>
            </a:r>
            <a:r>
              <a:rPr lang="en-US" dirty="0" err="1"/>
              <a:t>Patil</a:t>
            </a:r>
            <a:r>
              <a:rPr lang="en-US" dirty="0"/>
              <a:t> </a:t>
            </a:r>
            <a:endParaRPr dirty="0"/>
          </a:p>
        </p:txBody>
      </p:sp>
      <p:sp>
        <p:nvSpPr>
          <p:cNvPr id="79" name="Google Shape;79;p15"/>
          <p:cNvSpPr txBox="1">
            <a:spLocks noGrp="1"/>
          </p:cNvSpPr>
          <p:nvPr>
            <p:ph type="body" idx="1"/>
          </p:nvPr>
        </p:nvSpPr>
        <p:spPr>
          <a:xfrm>
            <a:off x="311700" y="1266325"/>
            <a:ext cx="6005973" cy="3302700"/>
          </a:xfrm>
          <a:prstGeom prst="rect">
            <a:avLst/>
          </a:prstGeom>
        </p:spPr>
        <p:txBody>
          <a:bodyPr spcFirstLastPara="1" wrap="square" lIns="91425" tIns="91425" rIns="91425" bIns="91425" anchor="t" anchorCtr="0">
            <a:noAutofit/>
          </a:bodyPr>
          <a:lstStyle/>
          <a:p>
            <a:pPr marL="114300" indent="0" algn="just">
              <a:buNone/>
            </a:pPr>
            <a:endParaRPr lang="en-US" dirty="0" smtClean="0"/>
          </a:p>
          <a:p>
            <a:pPr marL="114300" indent="0" algn="just">
              <a:buNone/>
            </a:pPr>
            <a:r>
              <a:rPr lang="en-US" dirty="0" err="1" smtClean="0"/>
              <a:t>Kanchan</a:t>
            </a:r>
            <a:r>
              <a:rPr lang="en-US" dirty="0" smtClean="0"/>
              <a:t> </a:t>
            </a:r>
            <a:r>
              <a:rPr lang="en-US" dirty="0"/>
              <a:t>has experience in the areas of Software Consultancy &amp; Development performing System Requirement Study, Analysis, Design and Development. </a:t>
            </a:r>
          </a:p>
          <a:p>
            <a:pPr marL="114300" indent="0" algn="just">
              <a:buNone/>
            </a:pPr>
            <a:endParaRPr lang="en-US" dirty="0" smtClean="0"/>
          </a:p>
          <a:p>
            <a:pPr marL="114300" indent="0" algn="just">
              <a:buNone/>
            </a:pPr>
            <a:r>
              <a:rPr lang="en-US" dirty="0" smtClean="0"/>
              <a:t>She </a:t>
            </a:r>
            <a:r>
              <a:rPr lang="en-US" dirty="0"/>
              <a:t>is self-motivated and passionate to learn new technologies.</a:t>
            </a:r>
            <a:endParaRPr dirty="0"/>
          </a:p>
        </p:txBody>
      </p:sp>
      <p:sp>
        <p:nvSpPr>
          <p:cNvPr id="81" name="Google Shape;81;p15"/>
          <p:cNvSpPr txBox="1"/>
          <p:nvPr/>
        </p:nvSpPr>
        <p:spPr>
          <a:xfrm>
            <a:off x="311700" y="1016400"/>
            <a:ext cx="3000000" cy="33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4A86E8"/>
                </a:solidFill>
                <a:latin typeface="PT Sans Narrow"/>
                <a:ea typeface="PT Sans Narrow"/>
                <a:cs typeface="PT Sans Narrow"/>
                <a:sym typeface="PT Sans Narrow"/>
              </a:rPr>
              <a:t>Instructor</a:t>
            </a:r>
            <a:endParaRPr dirty="0"/>
          </a:p>
        </p:txBody>
      </p:sp>
      <p:pic>
        <p:nvPicPr>
          <p:cNvPr id="8" name="Picture 7"/>
          <p:cNvPicPr/>
          <p:nvPr/>
        </p:nvPicPr>
        <p:blipFill rotWithShape="1">
          <a:blip r:embed="rId3">
            <a:extLst>
              <a:ext uri="{28A0092B-C50C-407E-A947-70E740481C1C}">
                <a14:useLocalDpi xmlns:a14="http://schemas.microsoft.com/office/drawing/2010/main" val="0"/>
              </a:ext>
            </a:extLst>
          </a:blip>
          <a:srcRect l="9196" t="7191" r="7259" b="15720"/>
          <a:stretch/>
        </p:blipFill>
        <p:spPr bwMode="auto">
          <a:xfrm>
            <a:off x="6414655" y="1442155"/>
            <a:ext cx="2161310" cy="25471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3915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Daily Schedule</a:t>
            </a:r>
            <a:endParaRPr/>
          </a:p>
        </p:txBody>
      </p:sp>
      <p:graphicFrame>
        <p:nvGraphicFramePr>
          <p:cNvPr id="108" name="Google Shape;108;p19"/>
          <p:cNvGraphicFramePr/>
          <p:nvPr>
            <p:extLst>
              <p:ext uri="{D42A27DB-BD31-4B8C-83A1-F6EECF244321}">
                <p14:modId xmlns:p14="http://schemas.microsoft.com/office/powerpoint/2010/main" val="1002393007"/>
              </p:ext>
            </p:extLst>
          </p:nvPr>
        </p:nvGraphicFramePr>
        <p:xfrm>
          <a:off x="893650" y="1303625"/>
          <a:ext cx="7239000" cy="3291660"/>
        </p:xfrm>
        <a:graphic>
          <a:graphicData uri="http://schemas.openxmlformats.org/drawingml/2006/table">
            <a:tbl>
              <a:tblPr>
                <a:noFill/>
                <a:tableStyleId>{49713E5D-9578-42F8-AF33-211105F872DC}</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dirty="0"/>
                        <a:t>9:30 </a:t>
                      </a:r>
                      <a:r>
                        <a:rPr lang="en" dirty="0" smtClean="0"/>
                        <a:t>am-11.00am</a:t>
                      </a:r>
                      <a:endParaRPr dirty="0"/>
                    </a:p>
                  </a:txBody>
                  <a:tcPr marL="91425" marR="91425" marT="91425" marB="91425"/>
                </a:tc>
                <a:tc>
                  <a:txBody>
                    <a:bodyPr/>
                    <a:lstStyle/>
                    <a:p>
                      <a:pPr marL="0" lvl="0" indent="0" algn="l" rtl="0">
                        <a:spcBef>
                          <a:spcPts val="0"/>
                        </a:spcBef>
                        <a:spcAft>
                          <a:spcPts val="0"/>
                        </a:spcAft>
                        <a:buNone/>
                      </a:pPr>
                      <a:r>
                        <a:rPr lang="en"/>
                        <a:t>Live Sessions</a:t>
                      </a:r>
                      <a:endParaRPr/>
                    </a:p>
                    <a:p>
                      <a:pPr marL="0" lvl="0" indent="0" algn="l" rtl="0">
                        <a:spcBef>
                          <a:spcPts val="0"/>
                        </a:spcBef>
                        <a:spcAft>
                          <a:spcPts val="0"/>
                        </a:spcAft>
                        <a:buNone/>
                      </a:pPr>
                      <a:r>
                        <a:rPr lang="en" sz="1200">
                          <a:latin typeface="Helvetica Neue"/>
                          <a:ea typeface="Helvetica Neue"/>
                          <a:cs typeface="Helvetica Neue"/>
                          <a:sym typeface="Helvetica Neue"/>
                        </a:rPr>
                        <a:t>We'll introduce new concepts and make you implement what has been taught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11:00 am- 11:15am</a:t>
                      </a:r>
                      <a:endParaRPr/>
                    </a:p>
                  </a:txBody>
                  <a:tcPr marL="91425" marR="91425" marT="91425" marB="91425"/>
                </a:tc>
                <a:tc>
                  <a:txBody>
                    <a:bodyPr/>
                    <a:lstStyle/>
                    <a:p>
                      <a:pPr marL="0" lvl="0" indent="0" algn="l" rtl="0">
                        <a:spcBef>
                          <a:spcPts val="0"/>
                        </a:spcBef>
                        <a:spcAft>
                          <a:spcPts val="0"/>
                        </a:spcAft>
                        <a:buNone/>
                      </a:pPr>
                      <a:r>
                        <a:rPr lang="en"/>
                        <a:t>Short Break</a:t>
                      </a:r>
                      <a:endParaRPr/>
                    </a:p>
                    <a:p>
                      <a:pPr marL="0" lvl="0" indent="0" algn="l" rtl="0">
                        <a:spcBef>
                          <a:spcPts val="0"/>
                        </a:spcBef>
                        <a:spcAft>
                          <a:spcPts val="0"/>
                        </a:spcAft>
                        <a:buNone/>
                      </a:pPr>
                      <a:r>
                        <a:rPr lang="en" sz="1200">
                          <a:latin typeface="Helvetica Neue"/>
                          <a:ea typeface="Helvetica Neue"/>
                          <a:cs typeface="Helvetica Neue"/>
                          <a:sym typeface="Helvetica Neue"/>
                        </a:rPr>
                        <a:t>Just take a coffee break.</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11:15 am- 12:00 pm</a:t>
                      </a:r>
                      <a:endParaRPr/>
                    </a:p>
                  </a:txBody>
                  <a:tcPr marL="91425" marR="91425" marT="91425" marB="91425"/>
                </a:tc>
                <a:tc>
                  <a:txBody>
                    <a:bodyPr/>
                    <a:lstStyle/>
                    <a:p>
                      <a:pPr marL="0" lvl="0" indent="0" algn="l" rtl="0">
                        <a:spcBef>
                          <a:spcPts val="0"/>
                        </a:spcBef>
                        <a:spcAft>
                          <a:spcPts val="0"/>
                        </a:spcAft>
                        <a:buNone/>
                      </a:pPr>
                      <a:r>
                        <a:rPr lang="en"/>
                        <a:t>Continue with the Session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12:00 pm- 1:00 pm</a:t>
                      </a:r>
                      <a:endParaRPr/>
                    </a:p>
                  </a:txBody>
                  <a:tcPr marL="91425" marR="91425" marT="91425" marB="91425"/>
                </a:tc>
                <a:tc>
                  <a:txBody>
                    <a:bodyPr/>
                    <a:lstStyle/>
                    <a:p>
                      <a:pPr marL="0" lvl="0" indent="0" algn="l" rtl="0">
                        <a:spcBef>
                          <a:spcPts val="0"/>
                        </a:spcBef>
                        <a:spcAft>
                          <a:spcPts val="0"/>
                        </a:spcAft>
                        <a:buNone/>
                      </a:pPr>
                      <a:r>
                        <a:rPr lang="en"/>
                        <a:t>Lunch Break</a:t>
                      </a:r>
                      <a:endParaRPr/>
                    </a:p>
                    <a:p>
                      <a:pPr marL="0" lvl="0" indent="0" algn="l" rtl="0">
                        <a:spcBef>
                          <a:spcPts val="0"/>
                        </a:spcBef>
                        <a:spcAft>
                          <a:spcPts val="0"/>
                        </a:spcAft>
                        <a:buNone/>
                      </a:pPr>
                      <a:r>
                        <a:rPr lang="en" sz="1200">
                          <a:latin typeface="Helvetica Neue"/>
                          <a:ea typeface="Helvetica Neue"/>
                          <a:cs typeface="Helvetica Neue"/>
                          <a:sym typeface="Helvetica Neue"/>
                        </a:rPr>
                        <a:t>Enjoy lunch with your classmates.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1:00 pm - 2:00 pm</a:t>
                      </a:r>
                      <a:endParaRPr/>
                    </a:p>
                  </a:txBody>
                  <a:tcPr marL="91425" marR="91425" marT="91425" marB="91425"/>
                </a:tc>
                <a:tc>
                  <a:txBody>
                    <a:bodyPr/>
                    <a:lstStyle/>
                    <a:p>
                      <a:pPr marL="0" lvl="0" indent="0" algn="l" rtl="0">
                        <a:spcBef>
                          <a:spcPts val="0"/>
                        </a:spcBef>
                        <a:spcAft>
                          <a:spcPts val="0"/>
                        </a:spcAft>
                        <a:buNone/>
                      </a:pPr>
                      <a:r>
                        <a:rPr lang="en"/>
                        <a:t>Exercise</a:t>
                      </a:r>
                      <a:endParaRPr/>
                    </a:p>
                    <a:p>
                      <a:pPr marL="0" lvl="0" indent="0" algn="l" rtl="0">
                        <a:spcBef>
                          <a:spcPts val="0"/>
                        </a:spcBef>
                        <a:spcAft>
                          <a:spcPts val="0"/>
                        </a:spcAft>
                        <a:buNone/>
                      </a:pPr>
                      <a:r>
                        <a:rPr lang="en" sz="1200">
                          <a:latin typeface="Helvetica Neue"/>
                          <a:ea typeface="Helvetica Neue"/>
                          <a:cs typeface="Helvetica Neue"/>
                          <a:sym typeface="Helvetica Neue"/>
                        </a:rPr>
                        <a:t>Enjoy programming on the scheduled exercise </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2:00 pm - 4:30 pm</a:t>
                      </a:r>
                      <a:endParaRPr/>
                    </a:p>
                  </a:txBody>
                  <a:tcPr marL="91425" marR="91425" marT="91425" marB="91425"/>
                </a:tc>
                <a:tc>
                  <a:txBody>
                    <a:bodyPr/>
                    <a:lstStyle/>
                    <a:p>
                      <a:pPr marL="0" lvl="0" indent="0" algn="l" rtl="0">
                        <a:spcBef>
                          <a:spcPts val="0"/>
                        </a:spcBef>
                        <a:spcAft>
                          <a:spcPts val="0"/>
                        </a:spcAft>
                        <a:buNone/>
                      </a:pPr>
                      <a:r>
                        <a:rPr lang="en" dirty="0"/>
                        <a:t>Live Sessions continued</a:t>
                      </a: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459</Words>
  <Application>Microsoft Office PowerPoint</Application>
  <PresentationFormat>On-screen Show (16:9)</PresentationFormat>
  <Paragraphs>62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PT Sans Narrow</vt:lpstr>
      <vt:lpstr>Helvetica Neue</vt:lpstr>
      <vt:lpstr>Arial</vt:lpstr>
      <vt:lpstr>Open Sans</vt:lpstr>
      <vt:lpstr>Tropic</vt:lpstr>
      <vt:lpstr> About the Team</vt:lpstr>
      <vt:lpstr>Sujatha Coovam Instructor</vt:lpstr>
      <vt:lpstr>Miguel Rangel Instructor</vt:lpstr>
      <vt:lpstr>Remya Ambika Instructor</vt:lpstr>
      <vt:lpstr>Navatha Devarapalli</vt:lpstr>
      <vt:lpstr>Maruthi Lingisetty</vt:lpstr>
      <vt:lpstr>Thien Le </vt:lpstr>
      <vt:lpstr>Kanchan Patil </vt:lpstr>
      <vt:lpstr>Daily Schedule</vt:lpstr>
      <vt:lpstr>Expected to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About the Team</dc:title>
  <cp:lastModifiedBy>Summitworks</cp:lastModifiedBy>
  <cp:revision>4</cp:revision>
  <dcterms:modified xsi:type="dcterms:W3CDTF">2019-06-07T15:43:32Z</dcterms:modified>
</cp:coreProperties>
</file>